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73" r:id="rId3"/>
    <p:sldId id="303" r:id="rId4"/>
    <p:sldId id="280" r:id="rId5"/>
    <p:sldId id="274" r:id="rId6"/>
    <p:sldId id="275" r:id="rId7"/>
    <p:sldId id="276" r:id="rId8"/>
    <p:sldId id="302" r:id="rId9"/>
    <p:sldId id="299" r:id="rId10"/>
    <p:sldId id="279" r:id="rId11"/>
    <p:sldId id="295" r:id="rId12"/>
    <p:sldId id="291" r:id="rId13"/>
    <p:sldId id="306" r:id="rId14"/>
    <p:sldId id="304" r:id="rId15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38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5871-FC2E-4F1C-9A67-4304A73B8103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8397AD6-2309-4E5A-9886-180E32B2DE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5871-FC2E-4F1C-9A67-4304A73B8103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8397AD6-2309-4E5A-9886-180E32B2DE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5871-FC2E-4F1C-9A67-4304A73B8103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97AD6-2309-4E5A-9886-180E32B2DE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5871-FC2E-4F1C-9A67-4304A73B8103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97AD6-2309-4E5A-9886-180E32B2DE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5871-FC2E-4F1C-9A67-4304A73B8103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8397AD6-2309-4E5A-9886-180E32B2DE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5871-FC2E-4F1C-9A67-4304A73B8103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97AD6-2309-4E5A-9886-180E32B2DE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5871-FC2E-4F1C-9A67-4304A73B8103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97AD6-2309-4E5A-9886-180E32B2DE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5871-FC2E-4F1C-9A67-4304A73B8103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97AD6-2309-4E5A-9886-180E32B2DE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5871-FC2E-4F1C-9A67-4304A73B8103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97AD6-2309-4E5A-9886-180E32B2DE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5871-FC2E-4F1C-9A67-4304A73B8103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97AD6-2309-4E5A-9886-180E32B2DE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5871-FC2E-4F1C-9A67-4304A73B8103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97AD6-2309-4E5A-9886-180E32B2DE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1D55871-FC2E-4F1C-9A67-4304A73B8103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8397AD6-2309-4E5A-9886-180E32B2DE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Осень фон картинки, стоковые фото Осень фон | Depositphoto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8640"/>
            <a:ext cx="9481106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1788475"/>
            <a:ext cx="69127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вас, родители!!!</a:t>
            </a:r>
          </a:p>
          <a:p>
            <a:pPr algn="ctr"/>
            <a:endParaRPr lang="ru-RU" sz="4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ИНСТРУКТАЖ</a:t>
            </a:r>
          </a:p>
          <a:p>
            <a:pPr algn="ctr"/>
            <a:r>
              <a:rPr lang="ru-RU" sz="4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безопасном поведении в период осенних каникул</a:t>
            </a:r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Tbm4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5536" y="548680"/>
            <a:ext cx="8136904" cy="5573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u="sng" dirty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Безопасность ребенка во время каникул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 </a:t>
            </a:r>
            <a:endParaRPr lang="ru-RU" sz="2800" b="1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00008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Уважаемые родители!</a:t>
            </a:r>
            <a:endParaRPr lang="ru-RU" sz="2800" b="1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   Наступают  осенние каникулы  – пора отдыха детей, интересных дел, новых впечатлений.</a:t>
            </a:r>
            <a:endParaRPr lang="ru-RU" sz="2800" b="1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  Чтобы избежать непредвиденных ситуаций с детьми, убедительно просим Вас позаботиться  о безопасности ваших детей, особенно если они остаются дома без присмотра взрослых.</a:t>
            </a:r>
            <a:r>
              <a:rPr lang="ru-RU" sz="2800" b="1" dirty="0">
                <a:solidFill>
                  <a:srgbClr val="052635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 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Помните, что в это время значительно увеличивается риск уличного и бытового травматизма.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 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Tbm4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9512" y="2636912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u="sng" spc="-1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260648"/>
            <a:ext cx="84249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SzPts val="1000"/>
              <a:tabLst>
                <a:tab pos="457200" algn="l"/>
              </a:tabLst>
            </a:pP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endParaRPr lang="ru-RU" sz="3200" b="1" dirty="0">
              <a:solidFill>
                <a:srgbClr val="FF0000"/>
              </a:solidFill>
              <a:latin typeface="a_Albionic Bold" panose="00000400000000000000" pitchFamily="2" charset="0"/>
              <a:ea typeface="Times New Roman" panose="02020603050405020304" pitchFamily="18" charset="0"/>
            </a:endParaRPr>
          </a:p>
          <a:p>
            <a:pPr indent="228600" algn="ctr">
              <a:spcAft>
                <a:spcPts val="0"/>
              </a:spcAft>
            </a:pPr>
            <a:endParaRPr lang="ru-RU" sz="3200" dirty="0">
              <a:solidFill>
                <a:srgbClr val="FF0000"/>
              </a:solidFill>
              <a:latin typeface="a_Albionic Bold" panose="00000400000000000000" pitchFamily="2" charset="0"/>
              <a:ea typeface="Times New Roman" panose="02020603050405020304" pitchFamily="18" charset="0"/>
            </a:endParaRPr>
          </a:p>
          <a:p>
            <a:pPr indent="228600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1720840"/>
            <a:ext cx="792088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539552" y="774864"/>
            <a:ext cx="8064896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Административная ответственность родителей за воспитание детей:</a:t>
            </a:r>
            <a:endParaRPr kumimoji="0" lang="ru-RU" sz="28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  несовершеннолетним до 17 лет запрещено находиться на улице в ночное время с 21.00 до 06.00ч.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запрещено пребывание несовершеннолетнего в местах, нахождение в которых может причинить вред здоровью детей, их физическому, интеллектуальному, психическому, духовному и нравственному развитию;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запрещено допущение родителями (лицами, их заменяющими) или лицами, осуществляющими мероприятия с участием детей, пребывания детей без их сопровождения в ночное время в общественных местах;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Tbm4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5536" y="548680"/>
            <a:ext cx="8136904" cy="2133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u="sng" dirty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 СОБЛЮДЕНИЯ ПРАВИЛ БЕЗОПАСНОСТИ ЗАВИСИТ  ЖИЗНЬ ВАШЕГО РЕБЁНКА!</a:t>
            </a:r>
          </a:p>
        </p:txBody>
      </p:sp>
      <p:pic>
        <p:nvPicPr>
          <p:cNvPr id="1026" name="Picture 2" descr="C:\Users\Public\Pictures\Sample Pictures\изображения\ebad8dae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3140968"/>
            <a:ext cx="4762500" cy="31813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Tbm4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0"/>
            <a:ext cx="864096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>
              <a:solidFill>
                <a:srgbClr val="00206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ПРАВИЛА ПОВЕДЕНИЯ НА ДОРОГЕ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Важно, чтобы родители были примером для детей в соблюдении правил дорожного движения.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algn="just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* Не спешите, переходите дорогу размеренным шагом.</a:t>
            </a:r>
          </a:p>
          <a:p>
            <a:pPr algn="just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*Выходя на проезжую часть дороги, прекратите разговаривать — ребёнок должен привыкнуть, что при переходе дороги нужно сосредоточиться.</a:t>
            </a:r>
          </a:p>
          <a:p>
            <a:pPr algn="just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* Не переходите дорогу на красный или жёлтый сигнал светофора.</a:t>
            </a:r>
          </a:p>
          <a:p>
            <a:pPr algn="just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*Переходите дорогу только в местах, обозначенных дорожным знаком «Пешеходный переход».</a:t>
            </a:r>
          </a:p>
          <a:p>
            <a:pPr algn="just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*Из автобуса, такси выходите первыми. В противном случае ребёнок может упасть или побежать на проезжую часть дороги.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Tbm4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0"/>
            <a:ext cx="86409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>
              <a:solidFill>
                <a:srgbClr val="00206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ПРАВИЛА ПОВЕДЕНИЯ НА ДОРОГЕ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algn="just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*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Привлекайте ребёнка к участию в ваших наблюдениях за обстановкой на дороге: показывайте ему те машины, которые готовятся поворачивать, едут с большой скоростью и т.д.</a:t>
            </a:r>
          </a:p>
          <a:p>
            <a:pPr algn="just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*Не выходите с ребёнком из-за машины, кустов, не осмотрев предварительно дороги, — это типичная ошибка, и нельзя допускать, чтобы дети её повторяли.</a:t>
            </a:r>
          </a:p>
          <a:p>
            <a:pPr algn="just"/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разрешайте детям играть вблизи дорог и на проезжей части улицы.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867" y="4955211"/>
            <a:ext cx="4108373" cy="18002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Tbm4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0"/>
            <a:ext cx="86409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2800" dirty="0">
              <a:solidFill>
                <a:srgbClr val="00206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algn="just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*Привлекайте ребёнка к участию в ваших наблюдениях за обстановкой на дороге: показывайте ему те машины, которые готовятся поворачивать, едут с большой скоростью и т.д.</a:t>
            </a:r>
          </a:p>
          <a:p>
            <a:pPr algn="just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*Не выходите с ребёнком из-за машины, кустов, не осмотрев предварительно дороги, — это типичная ошибка, и нельзя допускать, чтобы дети её повторяли.</a:t>
            </a:r>
          </a:p>
          <a:p>
            <a:pPr algn="just"/>
            <a:r>
              <a:rPr lang="ru-RU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разрешайте детям играть вблизи дорог и на проезжей части улицы.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Tbm4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0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>
              <a:solidFill>
                <a:srgbClr val="00206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332656"/>
            <a:ext cx="8352928" cy="8586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u="sng" spc="-1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Будь заметным!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темное время суток увеличивается число дорожно-транспортных происшествий, связанных с наездом на пешеходов. Чаще всего причиной  этому является плохая видимость пешехода. 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темноте легко ошибиться в определении расстояния как до едущего автомобиля, так и до неподвижных предметов. Часто близкие предметы - кажутся далекими, а далекие - близкими.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Для того, что бы уменьшить аварийность на дорогах, разработаны специальные светоотражающие наклейки и нашивки на одежду. Светоотражающие элементы - помощники на дорогах. 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Свет фар, попавших на них, тут же «вернется» к водителю, и он заметит пешехода. Применение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световозвращающих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приспособлений снижает тяжесть последствий ДТП на 70%.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</a:pPr>
            <a:endParaRPr lang="ru-RU" sz="2000" b="1" u="sng" spc="-1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000" b="1" u="sng" spc="-1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5135" algn="just"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Tbm4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188640"/>
            <a:ext cx="87849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Одного «светлячка» недостаточно. 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Световозвращающие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элементы должны располагаться спереди, сзади 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с каждого бока. </a:t>
            </a:r>
          </a:p>
          <a:p>
            <a:pPr algn="ctr"/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780927"/>
            <a:ext cx="5112568" cy="341104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1520" y="2413338"/>
            <a:ext cx="6606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</p:txBody>
      </p:sp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739949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Tbm4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9512" y="2636912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u="sng" spc="-1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8" y="305068"/>
            <a:ext cx="914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ctr">
              <a:spcAft>
                <a:spcPts val="0"/>
              </a:spcAft>
            </a:pPr>
            <a:r>
              <a:rPr lang="ru-RU" sz="3200" b="1" dirty="0">
                <a:solidFill>
                  <a:srgbClr val="FF0000"/>
                </a:solidFill>
                <a:latin typeface="a_Albionic Bold" panose="00000400000000000000" pitchFamily="2" charset="0"/>
                <a:ea typeface="Times New Roman" panose="02020603050405020304" pitchFamily="18" charset="0"/>
              </a:rPr>
              <a:t>Общие правила поведения учащихся </a:t>
            </a:r>
          </a:p>
          <a:p>
            <a:pPr indent="228600" algn="ctr">
              <a:spcAft>
                <a:spcPts val="0"/>
              </a:spcAft>
            </a:pPr>
            <a:r>
              <a:rPr lang="ru-RU" sz="3200" b="1" dirty="0">
                <a:solidFill>
                  <a:srgbClr val="FF0000"/>
                </a:solidFill>
                <a:latin typeface="a_Albionic Bold" panose="00000400000000000000" pitchFamily="2" charset="0"/>
                <a:ea typeface="Times New Roman" panose="02020603050405020304" pitchFamily="18" charset="0"/>
              </a:rPr>
              <a:t>на каникулах</a:t>
            </a:r>
            <a:endParaRPr lang="ru-RU" sz="3200" dirty="0">
              <a:solidFill>
                <a:srgbClr val="FF0000"/>
              </a:solidFill>
              <a:latin typeface="a_Albionic Bold" panose="00000400000000000000" pitchFamily="2" charset="0"/>
              <a:ea typeface="Times New Roman" panose="02020603050405020304" pitchFamily="18" charset="0"/>
            </a:endParaRPr>
          </a:p>
          <a:p>
            <a:pPr indent="228600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 разговаривать с посторонними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(незнакомыми) людьми. Не реагировать на знаки внимания и приказы незнакомца.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Никуда не ходить с посторонними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не садиться в машину с незнакомыми людьми.</a:t>
            </a:r>
          </a:p>
          <a:p>
            <a:pPr indent="228600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2.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 играть в тёмных местах, на свалках, стройплощадках, пустырях и в заброшенных зданиях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рядом с железной дорогой и автомагистралью.</a:t>
            </a:r>
          </a:p>
          <a:p>
            <a:pPr indent="228600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Всегда сообщать родителям, куда идёшь гулять.</a:t>
            </a:r>
          </a:p>
          <a:p>
            <a:pPr indent="228600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4.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Без сопровождения взрослых и разрешения родителей не ходить к водоемам (рекам, озерам, водохранилищам) и в лес, не уезжать в другой населенный пункт.</a:t>
            </a:r>
          </a:p>
        </p:txBody>
      </p:sp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Новые санитарные правила для казахстанских школ"/>
          <p:cNvPicPr>
            <a:picLocks noChangeAspect="1" noChangeArrowheads="1"/>
          </p:cNvPicPr>
          <p:nvPr/>
        </p:nvPicPr>
        <p:blipFill>
          <a:blip r:embed="rId2"/>
          <a:srcRect t="63860"/>
          <a:stretch>
            <a:fillRect/>
          </a:stretch>
        </p:blipFill>
        <p:spPr bwMode="auto">
          <a:xfrm>
            <a:off x="-500098" y="0"/>
            <a:ext cx="10144196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368412"/>
          </a:xfrm>
        </p:spPr>
        <p:txBody>
          <a:bodyPr>
            <a:normAutofit/>
          </a:bodyPr>
          <a:lstStyle/>
          <a:p>
            <a:r>
              <a:rPr lang="ru-RU" b="1" dirty="0"/>
              <a:t>Требования школы: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882" y="732495"/>
            <a:ext cx="8735518" cy="614364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800" b="1" dirty="0"/>
          </a:p>
          <a:p>
            <a:pPr marL="0" indent="0"/>
            <a:r>
              <a:rPr lang="ru-RU" b="1" dirty="0"/>
              <a:t>При входе в школу, класс обязательно обрабатывать руки антисептиком.</a:t>
            </a:r>
          </a:p>
          <a:p>
            <a:pPr marL="0" indent="0"/>
            <a:r>
              <a:rPr lang="ru-RU" b="1" dirty="0"/>
              <a:t>На перемене пьём воду с одноразового стаканчика или приносим с собой в бутылочке.</a:t>
            </a:r>
          </a:p>
          <a:p>
            <a:pPr marL="0" indent="0"/>
            <a:r>
              <a:rPr lang="ru-RU" b="1" dirty="0"/>
              <a:t>Обрабатываем рабочие места антисептиком после 1-2 уроков;</a:t>
            </a:r>
          </a:p>
          <a:p>
            <a:pPr marL="0" indent="0"/>
            <a:r>
              <a:rPr lang="ru-RU" b="1" dirty="0"/>
              <a:t>Смена масок после 3 урока;</a:t>
            </a:r>
          </a:p>
          <a:p>
            <a:pPr marL="0" indent="0"/>
            <a:r>
              <a:rPr lang="ru-RU" b="1" dirty="0"/>
              <a:t>У каждого учащегося 2 запасные маски</a:t>
            </a:r>
          </a:p>
          <a:p>
            <a:pPr marL="0" indent="0">
              <a:buNone/>
            </a:pPr>
            <a:r>
              <a:rPr lang="ru-RU" b="1" dirty="0"/>
              <a:t>(1-я на лице, 2-я для смены маски, 3-я запасная в случае потери)</a:t>
            </a:r>
          </a:p>
        </p:txBody>
      </p:sp>
    </p:spTree>
  </p:cSld>
  <p:clrMapOvr>
    <a:masterClrMapping/>
  </p:clrMapOvr>
  <p:transition>
    <p:wipe dir="d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66ab55fdc5c89cb8b6dad55bb84e5bc63a8251b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429</TotalTime>
  <Words>732</Words>
  <Application>Microsoft Office PowerPoint</Application>
  <PresentationFormat>Экран (4:3)</PresentationFormat>
  <Paragraphs>68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a_Albionic Bold</vt:lpstr>
      <vt:lpstr>Calibri</vt:lpstr>
      <vt:lpstr>Franklin Gothic Book</vt:lpstr>
      <vt:lpstr>Franklin Gothic Medium</vt:lpstr>
      <vt:lpstr>Times New Roman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Требования школы: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Антонина</dc:creator>
  <cp:lastModifiedBy>User</cp:lastModifiedBy>
  <cp:revision>43</cp:revision>
  <dcterms:created xsi:type="dcterms:W3CDTF">2014-10-26T07:22:07Z</dcterms:created>
  <dcterms:modified xsi:type="dcterms:W3CDTF">2021-10-29T00:46:32Z</dcterms:modified>
</cp:coreProperties>
</file>